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sldIdLst>
    <p:sldId id="278" r:id="rId2"/>
    <p:sldId id="257" r:id="rId3"/>
    <p:sldId id="258" r:id="rId4"/>
    <p:sldId id="260" r:id="rId5"/>
    <p:sldId id="259" r:id="rId6"/>
    <p:sldId id="261" r:id="rId7"/>
    <p:sldId id="268" r:id="rId8"/>
    <p:sldId id="267" r:id="rId9"/>
    <p:sldId id="269" r:id="rId10"/>
    <p:sldId id="262" r:id="rId11"/>
    <p:sldId id="264" r:id="rId12"/>
    <p:sldId id="266" r:id="rId13"/>
    <p:sldId id="265" r:id="rId14"/>
    <p:sldId id="270" r:id="rId15"/>
    <p:sldId id="279" r:id="rId16"/>
    <p:sldId id="28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BA6E-1726-4351-BDA7-EA6FAEFB9DFF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4CE72-DAF1-4922-BF83-3D061679D6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043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4CE72-DAF1-4922-BF83-3D061679D6D7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85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UNIVERSIDADE FEDERAL DO RIO GRANDE DO SUL</a:t>
            </a:r>
            <a:br>
              <a:rPr lang="pt-BR" sz="2400" dirty="0" smtClean="0"/>
            </a:br>
            <a:r>
              <a:rPr lang="pt-BR" sz="2400" dirty="0" smtClean="0"/>
              <a:t>FACULDADE DE ODONTOLOGIA</a:t>
            </a:r>
            <a:br>
              <a:rPr lang="pt-BR" sz="2400" dirty="0" smtClean="0"/>
            </a:br>
            <a:r>
              <a:rPr lang="pt-BR" sz="2400" dirty="0" smtClean="0"/>
              <a:t>GESTÃO DE POLÍTICAS E PROGRAMAS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088232"/>
          </a:xfrm>
        </p:spPr>
        <p:txBody>
          <a:bodyPr>
            <a:normAutofit lnSpcReduction="10000"/>
          </a:bodyPr>
          <a:lstStyle/>
          <a:p>
            <a:pPr marL="7938" indent="-7938" algn="ctr">
              <a:buNone/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</a:rPr>
              <a:t>IMPLEMENTAÇÃO DE POLÍTICAS PÚBLICAS E PROGRAMAS DE SAÚDE</a:t>
            </a:r>
            <a:endParaRPr lang="pt-BR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12030" y="5085184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ALUNAS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Aline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Stanislawski Silva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Maria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Elena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Gageiro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Soares</a:t>
            </a: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Patrícia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Távora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Bulgarelli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104456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</a:pPr>
            <a:r>
              <a:rPr lang="pt-BR" sz="2300" dirty="0" smtClean="0"/>
              <a:t>Quando </a:t>
            </a:r>
            <a:r>
              <a:rPr lang="pt-BR" sz="2300" dirty="0"/>
              <a:t>uma política envolve diferentes níveis de governo ‑ federal, estadual, municipal ‑ ou diferentes regiões de </a:t>
            </a:r>
            <a:r>
              <a:rPr lang="pt-BR" sz="2300" dirty="0" smtClean="0"/>
              <a:t>um </a:t>
            </a:r>
            <a:r>
              <a:rPr lang="pt-BR" sz="2300" dirty="0"/>
              <a:t>mesmo país, ou ainda, diferentes setores de atividade, a implementação pode se mostrar uma questão problemática, já que o controle do processo </a:t>
            </a:r>
            <a:r>
              <a:rPr lang="pt-BR" sz="2300" dirty="0" smtClean="0"/>
              <a:t>se </a:t>
            </a:r>
            <a:r>
              <a:rPr lang="pt-BR" sz="2300" dirty="0"/>
              <a:t>torna mais complexo</a:t>
            </a:r>
            <a:r>
              <a:rPr lang="pt-BR" sz="2300" dirty="0" smtClean="0"/>
              <a:t>.</a:t>
            </a:r>
          </a:p>
          <a:p>
            <a:pPr marL="0" indent="0" algn="just" hangingPunct="0">
              <a:buNone/>
            </a:pPr>
            <a:endParaRPr lang="pt-BR" sz="1100" dirty="0"/>
          </a:p>
          <a:p>
            <a:pPr marL="0" indent="0" algn="just" hangingPunct="0">
              <a:buNone/>
            </a:pPr>
            <a:r>
              <a:rPr lang="pt-BR" sz="2300" dirty="0"/>
              <a:t>Mesmo quando se trata apenas do nível local, há que se considerar, ainda, a importância dos vínculos entre diferentes organizações e agências públicas no nível local para o sucesso da </a:t>
            </a:r>
            <a:r>
              <a:rPr lang="pt-BR" sz="2300" dirty="0" smtClean="0"/>
              <a:t>implementação.</a:t>
            </a:r>
            <a:endParaRPr lang="pt-BR" sz="23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5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Quando </a:t>
            </a:r>
            <a:r>
              <a:rPr lang="pt-BR" sz="2300" dirty="0"/>
              <a:t>a ação depende de um certo número de elos numa cadeia de implementação, então o grau necessário de cooperação entre as organizações para que esta cadeia funcione pode ser muito </a:t>
            </a:r>
            <a:r>
              <a:rPr lang="pt-BR" sz="2300" dirty="0" smtClean="0"/>
              <a:t>elevado.</a:t>
            </a:r>
          </a:p>
          <a:p>
            <a:pPr algn="just">
              <a:buNone/>
            </a:pPr>
            <a:endParaRPr lang="pt-BR" sz="2300" dirty="0" smtClean="0"/>
          </a:p>
          <a:p>
            <a:pPr marL="0" indent="0" algn="just">
              <a:buNone/>
            </a:pPr>
            <a:r>
              <a:rPr lang="pt-BR" sz="2300" dirty="0"/>
              <a:t>Se isto não acontecer, pequenas deficiências acumuladas podem levar a um grande fracasso.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O </a:t>
            </a:r>
            <a:r>
              <a:rPr lang="pt-BR" sz="2300" dirty="0"/>
              <a:t>acompanhamento e controle das políticas deve </a:t>
            </a:r>
            <a:r>
              <a:rPr lang="pt-BR" sz="2300" dirty="0" smtClean="0"/>
              <a:t>incluir </a:t>
            </a:r>
            <a:r>
              <a:rPr lang="pt-BR" sz="2300" dirty="0"/>
              <a:t>também: </a:t>
            </a:r>
            <a:endParaRPr lang="pt-BR" sz="2300" dirty="0" smtClean="0"/>
          </a:p>
          <a:p>
            <a:pPr algn="just"/>
            <a:r>
              <a:rPr lang="pt-BR" sz="2300" dirty="0" smtClean="0"/>
              <a:t>o </a:t>
            </a:r>
            <a:r>
              <a:rPr lang="pt-BR" sz="2300" dirty="0"/>
              <a:t>tipo de política e de arena política</a:t>
            </a:r>
            <a:r>
              <a:rPr lang="pt-BR" sz="2300" dirty="0" smtClean="0"/>
              <a:t>;</a:t>
            </a:r>
          </a:p>
          <a:p>
            <a:pPr algn="just"/>
            <a:r>
              <a:rPr lang="pt-BR" sz="2300" dirty="0"/>
              <a:t>o</a:t>
            </a:r>
            <a:r>
              <a:rPr lang="pt-BR" sz="2300" dirty="0" smtClean="0"/>
              <a:t> </a:t>
            </a:r>
            <a:r>
              <a:rPr lang="pt-BR" sz="2300" dirty="0"/>
              <a:t>contexto inter e </a:t>
            </a:r>
            <a:r>
              <a:rPr lang="pt-BR" sz="2300" dirty="0" err="1"/>
              <a:t>intra‑organizacional</a:t>
            </a:r>
            <a:r>
              <a:rPr lang="pt-BR" sz="2300" dirty="0"/>
              <a:t> dentro do qual ocorre a implementação</a:t>
            </a:r>
            <a:r>
              <a:rPr lang="pt-BR" sz="2300" dirty="0" smtClean="0"/>
              <a:t>;</a:t>
            </a:r>
          </a:p>
          <a:p>
            <a:pPr algn="just"/>
            <a:r>
              <a:rPr lang="pt-BR" sz="2300" dirty="0" smtClean="0"/>
              <a:t>o </a:t>
            </a:r>
            <a:r>
              <a:rPr lang="pt-BR" sz="2300" dirty="0"/>
              <a:t>mundo externo sobre o qual a política deverá exercer o seu impacto.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84376"/>
          </a:xfrm>
        </p:spPr>
        <p:txBody>
          <a:bodyPr>
            <a:normAutofit/>
          </a:bodyPr>
          <a:lstStyle/>
          <a:p>
            <a:pPr marL="7938" indent="-7938" algn="just" hangingPunct="0">
              <a:buNone/>
            </a:pPr>
            <a:r>
              <a:rPr lang="pt-BR" sz="2300" dirty="0" smtClean="0"/>
              <a:t>A </a:t>
            </a:r>
            <a:r>
              <a:rPr lang="pt-BR" sz="2300" dirty="0"/>
              <a:t>responsabilidade por uma política cabe, claramente, </a:t>
            </a:r>
            <a:r>
              <a:rPr lang="pt-BR" sz="2300" dirty="0" smtClean="0"/>
              <a:t>aos agentes </a:t>
            </a:r>
            <a:r>
              <a:rPr lang="pt-BR" sz="2300" dirty="0"/>
              <a:t>situados no topo do processo político, e são quatro as variáveis mais importantes</a:t>
            </a:r>
            <a:r>
              <a:rPr lang="pt-BR" sz="2300" dirty="0" smtClean="0"/>
              <a:t>:</a:t>
            </a:r>
            <a:r>
              <a:rPr lang="pt-BR" sz="2300" dirty="0"/>
              <a:t> </a:t>
            </a:r>
            <a:endParaRPr lang="pt-BR" sz="2300" dirty="0" smtClean="0"/>
          </a:p>
          <a:p>
            <a:pPr algn="just" hangingPunct="0"/>
            <a:r>
              <a:rPr lang="pt-BR" sz="2300" dirty="0" smtClean="0"/>
              <a:t>a natureza da política: não pode admitir ambiguidades; </a:t>
            </a:r>
          </a:p>
          <a:p>
            <a:pPr algn="just" hangingPunct="0"/>
            <a:r>
              <a:rPr lang="pt-BR" sz="2300" dirty="0" smtClean="0"/>
              <a:t>a </a:t>
            </a:r>
            <a:r>
              <a:rPr lang="pt-BR" sz="2300" dirty="0"/>
              <a:t>estrutura de implementação: os elos da cadeia devem ser </a:t>
            </a:r>
            <a:r>
              <a:rPr lang="pt-BR" sz="2300" dirty="0" smtClean="0"/>
              <a:t>  mínimos</a:t>
            </a:r>
            <a:r>
              <a:rPr lang="pt-BR" sz="2300" dirty="0"/>
              <a:t>; </a:t>
            </a:r>
          </a:p>
          <a:p>
            <a:pPr algn="just" hangingPunct="0"/>
            <a:r>
              <a:rPr lang="pt-BR" sz="2300" dirty="0" smtClean="0"/>
              <a:t>a </a:t>
            </a:r>
            <a:r>
              <a:rPr lang="pt-BR" sz="2300" dirty="0"/>
              <a:t>prevenção de interferências externas;</a:t>
            </a:r>
          </a:p>
          <a:p>
            <a:pPr algn="just" hangingPunct="0"/>
            <a:r>
              <a:rPr lang="pt-BR" sz="2300" dirty="0" smtClean="0"/>
              <a:t>o </a:t>
            </a:r>
            <a:r>
              <a:rPr lang="pt-BR" sz="2300" dirty="0"/>
              <a:t>controle sobre os atores envolvidos na </a:t>
            </a:r>
            <a:r>
              <a:rPr lang="pt-BR" sz="2300" dirty="0" smtClean="0"/>
              <a:t>implementação.</a:t>
            </a:r>
            <a:endParaRPr lang="pt-BR" sz="23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700" dirty="0" smtClean="0"/>
              <a:t>	</a:t>
            </a:r>
          </a:p>
          <a:p>
            <a:pPr marL="7938" indent="-7938"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700" dirty="0" smtClean="0"/>
              <a:t>O acompanhamento e controle das políticas públicas requer que se tenha em mente que: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representam compromissos entre valores e objetivos conflitantes;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envolvem compromissos com interesses poderosos dentro da estrutura de implementação;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envolvem compromissos com interesses poderosos sobre quem será afetado pela implementação;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são formuladas sem que tenha sido dada a atenção necessárias ao modo pelo qual forças poderosas (particularmente as forças econômicas) poderão impossibilitar a sua implementação.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</a:rPr>
              <a:t>Monitoramento</a:t>
            </a: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  <a:defRPr/>
            </a:pPr>
            <a:r>
              <a:rPr lang="pt-BR" sz="2300" dirty="0" smtClean="0"/>
              <a:t>Trata-se da análise da implementação de uma política, programa ou projeto, a partir do seu plano de trabalho, a fim de identificar de maneira oportuna e tempestiva as vantagens e os pontos frágeis na sua execução, para efetuar os ajustes e as correções necessários à maximização dos seus resultados e impactos. Pode-se monitorar processos, produtos e impactos.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85738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</a:rPr>
              <a:t>Avaliação</a:t>
            </a: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t-BR" sz="2300" dirty="0"/>
              <a:t>É o </a:t>
            </a:r>
            <a:r>
              <a:rPr lang="pt-BR" sz="2300" b="1" dirty="0" smtClean="0"/>
              <a:t>julgamento</a:t>
            </a:r>
            <a:r>
              <a:rPr lang="pt-BR" sz="2300" dirty="0" smtClean="0"/>
              <a:t> </a:t>
            </a:r>
            <a:r>
              <a:rPr lang="pt-BR" sz="2300" dirty="0"/>
              <a:t>(porque envolve valores</a:t>
            </a:r>
            <a:r>
              <a:rPr lang="pt-BR" sz="2300" dirty="0" smtClean="0"/>
              <a:t>) </a:t>
            </a:r>
            <a:r>
              <a:rPr lang="pt-BR" sz="2300" b="1" dirty="0"/>
              <a:t>sistemático</a:t>
            </a:r>
            <a:r>
              <a:rPr lang="pt-BR" sz="2300" dirty="0"/>
              <a:t> (porque se baseia em critérios e procedimentos previamente reconhecidos) </a:t>
            </a:r>
            <a:r>
              <a:rPr lang="pt-BR" sz="2300" b="1" dirty="0" smtClean="0"/>
              <a:t>dos </a:t>
            </a:r>
            <a:r>
              <a:rPr lang="pt-BR" sz="2300" b="1" dirty="0"/>
              <a:t>processos ou dos produtos </a:t>
            </a:r>
            <a:r>
              <a:rPr lang="pt-BR" sz="2300" dirty="0" smtClean="0"/>
              <a:t>de </a:t>
            </a:r>
            <a:r>
              <a:rPr lang="pt-BR" sz="2300" dirty="0"/>
              <a:t>uma </a:t>
            </a:r>
            <a:r>
              <a:rPr lang="pt-BR" sz="2300" b="1" dirty="0"/>
              <a:t>política, programa ou projeto</a:t>
            </a:r>
            <a:r>
              <a:rPr lang="pt-BR" sz="2300" dirty="0"/>
              <a:t>, tendo como referência </a:t>
            </a:r>
            <a:r>
              <a:rPr lang="pt-BR" sz="2300" dirty="0" smtClean="0"/>
              <a:t> </a:t>
            </a:r>
            <a:r>
              <a:rPr lang="pt-BR" sz="2300" b="1" dirty="0"/>
              <a:t>critérios explícitos</a:t>
            </a:r>
            <a:r>
              <a:rPr lang="pt-BR" sz="2300" dirty="0"/>
              <a:t>, a fim de contribuir para </a:t>
            </a:r>
            <a:r>
              <a:rPr lang="pt-BR" sz="2300" dirty="0" smtClean="0"/>
              <a:t>o </a:t>
            </a:r>
            <a:r>
              <a:rPr lang="pt-BR" sz="2300" dirty="0"/>
              <a:t>seu </a:t>
            </a:r>
            <a:r>
              <a:rPr lang="pt-BR" sz="2300" b="1" dirty="0"/>
              <a:t>aperfeiçoamento</a:t>
            </a:r>
            <a:r>
              <a:rPr lang="pt-BR" sz="2300" dirty="0"/>
              <a:t>, </a:t>
            </a:r>
            <a:r>
              <a:rPr lang="pt-BR" sz="2300" b="1" dirty="0"/>
              <a:t>a melhoria do processo decisório, o aprendizado institucional e/ou o aumento da </a:t>
            </a:r>
            <a:r>
              <a:rPr lang="pt-BR" sz="2300" b="1" i="1" dirty="0" err="1" smtClean="0"/>
              <a:t>accountability</a:t>
            </a:r>
            <a:r>
              <a:rPr lang="pt-BR" sz="2300" b="1" i="1" dirty="0" smtClean="0"/>
              <a:t> </a:t>
            </a:r>
            <a:r>
              <a:rPr lang="pt-BR" sz="2300" b="1" dirty="0" smtClean="0"/>
              <a:t>(“responsabilização”).</a:t>
            </a:r>
            <a:endParaRPr lang="pt-BR" sz="2300" b="1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30078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REALIDADE É MUITO MAIS COMPLEXA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Uma política pode simplesmente </a:t>
            </a:r>
            <a:r>
              <a:rPr lang="pt-BR" sz="2300" b="1" dirty="0" smtClean="0"/>
              <a:t>não chegar a ser implementada</a:t>
            </a:r>
            <a:r>
              <a:rPr lang="pt-BR" sz="2300" dirty="0" smtClean="0"/>
              <a:t>:</a:t>
            </a:r>
          </a:p>
          <a:p>
            <a:pPr algn="just"/>
            <a:r>
              <a:rPr lang="pt-BR" sz="2300" dirty="0" smtClean="0"/>
              <a:t> pela reação de interesses contrariados;</a:t>
            </a:r>
          </a:p>
          <a:p>
            <a:pPr algn="just"/>
            <a:r>
              <a:rPr lang="pt-BR" sz="2300" dirty="0" smtClean="0"/>
              <a:t> por reação ou omissão dos agentes públicos envolvidos;</a:t>
            </a:r>
          </a:p>
          <a:p>
            <a:pPr algn="just"/>
            <a:r>
              <a:rPr lang="pt-BR" sz="2300" dirty="0" smtClean="0"/>
              <a:t> por reação ou omissão até mesmo dos possíveis beneficiários.</a:t>
            </a:r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P</a:t>
            </a:r>
            <a:r>
              <a:rPr lang="pt-BR" sz="2300" dirty="0" smtClean="0"/>
              <a:t>ode ter apenas algumas de suas partes implementadas.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 smtClean="0"/>
              <a:t>Pode ter partes implementadas contraditoriamente à decisão e seus objetivos.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 smtClean="0"/>
              <a:t>Pode ter partes implementadas de maneira diversa ‑ embora não contrária ‑ do que foi previsto.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Pode ter partes implementadas contraditoriamente entre si.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O</a:t>
            </a:r>
            <a:r>
              <a:rPr lang="pt-BR" sz="2300" dirty="0" smtClean="0"/>
              <a:t>utras </a:t>
            </a:r>
            <a:r>
              <a:rPr lang="pt-BR" sz="2300" dirty="0"/>
              <a:t>coisas podem ocorrer, gerando resultados absolutamente diferentes daquilo que se pretendia com a decisão.</a:t>
            </a:r>
          </a:p>
          <a:p>
            <a:pPr algn="just"/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sz="2300" dirty="0" smtClean="0"/>
              <a:t>As Políticas Públicas (</a:t>
            </a:r>
            <a:r>
              <a:rPr lang="pt-BR" sz="2300" dirty="0" err="1" smtClean="0"/>
              <a:t>Policy</a:t>
            </a:r>
            <a:r>
              <a:rPr lang="pt-BR" sz="2300" dirty="0" smtClean="0"/>
              <a:t>) são uma das resultantes da atividade Política (</a:t>
            </a:r>
            <a:r>
              <a:rPr lang="pt-BR" sz="2300" dirty="0" err="1" smtClean="0"/>
              <a:t>Politics</a:t>
            </a:r>
            <a:r>
              <a:rPr lang="pt-BR" sz="2300" dirty="0" smtClean="0"/>
              <a:t>). Compreendem o conjunto das decisões e ações relativas à alocação imperativa de valores envolvendo bens públicos.</a:t>
            </a:r>
          </a:p>
          <a:p>
            <a:pPr algn="just">
              <a:buNone/>
            </a:pPr>
            <a:endParaRPr lang="pt-B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2300" dirty="0" smtClean="0"/>
              <a:t>	A implementação deve ser vista sob uma perspectiva interativa, na qual as ações individuais em pontos estratégicos influenciam consideravelmente os resultados obtidos.</a:t>
            </a:r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	</a:t>
            </a:r>
            <a:r>
              <a:rPr lang="pt-BR" sz="2300" dirty="0"/>
              <a:t>N</a:t>
            </a:r>
            <a:r>
              <a:rPr lang="pt-BR" sz="2300" dirty="0" smtClean="0"/>
              <a:t>a realidade o que existe não é um processo acabado, mas sim um contínuo movimento de interação entre uma política em mudança, uma estrutura de relações de grande complexidade e um mundo exterior não apenas complexo mas, também, dotado de uma dinâmica cada vez mais acelerada.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9784"/>
          </a:xfrm>
        </p:spPr>
        <p:txBody>
          <a:bodyPr>
            <a:normAutofit/>
          </a:bodyPr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just"/>
            <a:r>
              <a:rPr lang="pt-BR" sz="2100" dirty="0" smtClean="0"/>
              <a:t>RUA, Maria das Graças. Análise de Políticas Públicas: Conceitos Básicos. In: RUA, Maria das Graças; VALADAO, Maria Izabel. </a:t>
            </a:r>
            <a:r>
              <a:rPr lang="pt-BR" sz="2100" i="1" dirty="0" smtClean="0"/>
              <a:t>O Estudo da Política</a:t>
            </a:r>
            <a:r>
              <a:rPr lang="pt-BR" sz="2100" dirty="0" smtClean="0"/>
              <a:t>: Temas Selecionados. Brasília: Paralelo 15, 1998.</a:t>
            </a:r>
          </a:p>
          <a:p>
            <a:pPr algn="just"/>
            <a:r>
              <a:rPr lang="pt-BR" sz="2100" dirty="0" smtClean="0"/>
              <a:t>CAVALCANTI, Mônica Maria de</a:t>
            </a:r>
            <a:r>
              <a:rPr lang="pt-BR" sz="2100" b="1" dirty="0" smtClean="0"/>
              <a:t>. </a:t>
            </a:r>
            <a:r>
              <a:rPr lang="pt-BR" sz="2100" dirty="0" smtClean="0"/>
              <a:t>Avaliação de políticas públicas e programas governamentais – uma abordagem conceitual. Recife, 2003.</a:t>
            </a:r>
          </a:p>
          <a:p>
            <a:pPr algn="just"/>
            <a:r>
              <a:rPr lang="pt-BR" sz="2100" dirty="0" smtClean="0"/>
              <a:t>DAGNINO, Renato </a:t>
            </a:r>
            <a:r>
              <a:rPr lang="pt-BR" sz="2100" i="1" dirty="0" err="1" smtClean="0"/>
              <a:t>et</a:t>
            </a:r>
            <a:r>
              <a:rPr lang="pt-BR" sz="2100" i="1" dirty="0" smtClean="0"/>
              <a:t> al</a:t>
            </a:r>
            <a:r>
              <a:rPr lang="pt-BR" sz="2100" dirty="0" smtClean="0"/>
              <a:t>. </a:t>
            </a:r>
            <a:r>
              <a:rPr lang="pt-BR" sz="2100" i="1" dirty="0" smtClean="0"/>
              <a:t>Gestão Estratégica da Inovação</a:t>
            </a:r>
            <a:r>
              <a:rPr lang="pt-BR" sz="2100" dirty="0" smtClean="0"/>
              <a:t>: metodologias para análise e implementação. Taubaté, SP: Editora Cabral Universitária, 2002.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Decisão política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300" dirty="0" smtClean="0"/>
          </a:p>
          <a:p>
            <a:pPr marL="0" indent="0" algn="just">
              <a:buNone/>
            </a:pPr>
            <a:r>
              <a:rPr lang="pt-BR" sz="2300" dirty="0" smtClean="0"/>
              <a:t>Corresponde </a:t>
            </a:r>
            <a:r>
              <a:rPr lang="pt-BR" sz="2300" dirty="0"/>
              <a:t>a uma escolha dentre um leque de alternativas, conforme a hierarquia das preferências dos atores envolvidos, expressando - em maior ou menor grau ‑ uma certa adequação entre os fins pretendidos e os meios disponíveis.</a:t>
            </a:r>
          </a:p>
        </p:txBody>
      </p:sp>
      <p:pic>
        <p:nvPicPr>
          <p:cNvPr id="1026" name="Picture 2" descr="http://www.obpcparanagua.com.br/wp-content/uploads/2013/09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24801"/>
            <a:ext cx="3312368" cy="235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CICLO DE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t-BR" sz="2300" dirty="0" smtClean="0"/>
              <a:t>Formação da Agenda</a:t>
            </a:r>
          </a:p>
          <a:p>
            <a:r>
              <a:rPr lang="pt-BR" sz="2300" dirty="0" smtClean="0"/>
              <a:t>Definição do Problema</a:t>
            </a:r>
          </a:p>
          <a:p>
            <a:r>
              <a:rPr lang="pt-BR" sz="2300" dirty="0" smtClean="0"/>
              <a:t>Análise do Problema</a:t>
            </a:r>
          </a:p>
          <a:p>
            <a:r>
              <a:rPr lang="pt-BR" sz="2300" dirty="0" smtClean="0"/>
              <a:t>Formação de Alternativas</a:t>
            </a:r>
          </a:p>
          <a:p>
            <a:r>
              <a:rPr lang="pt-BR" sz="2300" dirty="0" smtClean="0"/>
              <a:t>Tomada de decisão (adoção da política)</a:t>
            </a:r>
          </a:p>
          <a:p>
            <a:r>
              <a:rPr lang="pt-BR" sz="2300" b="1" dirty="0" smtClean="0"/>
              <a:t>Implementação</a:t>
            </a:r>
          </a:p>
          <a:p>
            <a:r>
              <a:rPr lang="pt-BR" sz="2300" dirty="0" smtClean="0"/>
              <a:t>Monitoramento</a:t>
            </a:r>
          </a:p>
          <a:p>
            <a:r>
              <a:rPr lang="pt-BR" sz="2300" dirty="0" smtClean="0"/>
              <a:t>Avaliação (</a:t>
            </a:r>
            <a:r>
              <a:rPr lang="pt-BR" sz="2300" dirty="0" err="1" smtClean="0"/>
              <a:t>Ex-ante</a:t>
            </a:r>
            <a:r>
              <a:rPr lang="pt-BR" sz="2300" dirty="0" smtClean="0"/>
              <a:t>; </a:t>
            </a:r>
            <a:r>
              <a:rPr lang="pt-BR" sz="2300" dirty="0" err="1" smtClean="0"/>
              <a:t>Ex-post</a:t>
            </a:r>
            <a:r>
              <a:rPr lang="pt-BR" sz="2300" dirty="0" smtClean="0"/>
              <a:t>)</a:t>
            </a:r>
          </a:p>
          <a:p>
            <a:r>
              <a:rPr lang="pt-BR" sz="2300" dirty="0" smtClean="0"/>
              <a:t>Ajuste</a:t>
            </a:r>
          </a:p>
        </p:txBody>
      </p:sp>
      <p:pic>
        <p:nvPicPr>
          <p:cNvPr id="1026" name="Picture 2" descr="http://www.formulaenlosnegocios.com.mx/wp-content/uploads/2011/07/ciclo-de-vida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24943"/>
            <a:ext cx="2232248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/>
              <a:t>A implementação pode ser compreendida como o conjunto de ações realizadas por grupos ou indivíduos de natureza pública ou privada, as quais são direcionadas para a consecução de objetivos estabelecidos mediante decisões anteriores quanto a </a:t>
            </a:r>
            <a:r>
              <a:rPr lang="pt-BR" sz="2300" dirty="0" smtClean="0"/>
              <a:t>política. </a:t>
            </a:r>
            <a:r>
              <a:rPr lang="pt-BR" sz="2300" dirty="0"/>
              <a:t>Em </a:t>
            </a:r>
            <a:r>
              <a:rPr lang="pt-BR" sz="2300" dirty="0" smtClean="0"/>
              <a:t>outras </a:t>
            </a:r>
            <a:r>
              <a:rPr lang="pt-BR" sz="2300" dirty="0"/>
              <a:t>palavras, trata‑se das ações para fazer uma política sair do papel e funcionar efetivamente. Este processo precisa ser acompanhado, entre outras coisas, para que seja possível identificar porque muitas coisas dão certo enquanto muitas outras dão errado entre o momento em que uma política é formulada e o seu resultado concreto.</a:t>
            </a:r>
          </a:p>
          <a:p>
            <a:pPr>
              <a:buNone/>
            </a:pP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71" y="4005064"/>
            <a:ext cx="8229600" cy="2553147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DECISÕES PRÓPRIAS DA IMPLEMENTAÇÃO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</a:t>
            </a: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DECISÕES DA FORMULAÇÃO, ADIADAS PARA A IMPLEMENTAÇÃO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596" y="980728"/>
            <a:ext cx="8286750" cy="2857500"/>
          </a:xfrm>
          <a:prstGeom prst="roundRect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algn="ctr" hangingPunct="0">
              <a:defRPr/>
            </a:pPr>
            <a:r>
              <a:rPr lang="pt-BR" sz="2400" b="1" dirty="0">
                <a:solidFill>
                  <a:schemeClr val="tx1"/>
                </a:solidFill>
              </a:rPr>
              <a:t>IMPLEMENTAÇÃO</a:t>
            </a: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r>
              <a:rPr lang="pt-BR" sz="2400" b="1" dirty="0">
                <a:solidFill>
                  <a:schemeClr val="tx1"/>
                </a:solidFill>
              </a:rPr>
              <a:t>OPERACIONALIZACÃO  DA DECISÃO</a:t>
            </a:r>
            <a:endParaRPr lang="pt-BR" sz="28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 hangingPunct="0">
              <a:defRPr/>
            </a:pP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716425" y="1916832"/>
            <a:ext cx="1643074" cy="85725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1. Porque exigem conhecimento técnico específico (acredita-se que os implementadores estarão mais bem preparados para tomar certas decisões).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2. Por falta de informação (considera-se necessário que decisões fundamentais só sejam tomadas quando todos os fatos estiverem à disposição dos implementadores).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3. Por falta de conhecimento sobre o impacto efetivo das medidas (não se sabe qual será o seu efeito).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Por que as decisões são adiadas?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4. Porque existem conflitos que não puderam ser resolvidos durante a formulação.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5. Porque há interesses poderosos envolvidos: a implementação depende de negociação e compromisso </a:t>
            </a:r>
            <a:r>
              <a:rPr lang="pt-BR" sz="2300" b="1" dirty="0" smtClean="0">
                <a:sym typeface="Wingdings" pitchFamily="2" charset="2"/>
              </a:rPr>
              <a:t></a:t>
            </a:r>
            <a:r>
              <a:rPr lang="pt-BR" sz="2300" dirty="0" smtClean="0"/>
              <a:t> exige decisões graduais e caso a caso.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6. Porque se considera politicamente inconveniente  tentar resolver certos conflitos durante a formulação.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Por que as decisões são adiadas?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6752356" cy="7326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Exame da implementação</a:t>
            </a:r>
            <a:endParaRPr lang="pt-BR" sz="4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2060848"/>
            <a:ext cx="83198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o tipo de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Que modelo operacional preside a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o arranjo político-institucional para a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Quais os atores envolvidos, os seus interesses, (há objetivos/metas consensuais)?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Quais os seus recursos de poder?  Quem influencia o que, como e por quê? 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Como se caracterizam  as  interações dos atores?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a hierarquia e quais os mecanismos de coordenação e interação entre os atores?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Que teoria (crenças e supostos) sustenta a política pretendida?</a:t>
            </a:r>
          </a:p>
        </p:txBody>
      </p:sp>
      <p:pic>
        <p:nvPicPr>
          <p:cNvPr id="2052" name="Picture 4" descr="http://thumbs.dreamstime.com/x/quem-que-onde-quando-porque-como-pensando-das-respostas-1401847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061" b="8999"/>
          <a:stretch/>
        </p:blipFill>
        <p:spPr bwMode="auto">
          <a:xfrm>
            <a:off x="6732240" y="836712"/>
            <a:ext cx="2212132" cy="142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</TotalTime>
  <Words>1012</Words>
  <Application>Microsoft Office PowerPoint</Application>
  <PresentationFormat>Apresentação na tela (4:3)</PresentationFormat>
  <Paragraphs>102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Fluxo</vt:lpstr>
      <vt:lpstr>UNIVERSIDADE FEDERAL DO RIO GRANDE DO SUL FACULDADE DE ODONTOLOGIA GESTÃO DE POLÍTICAS E PROGRAMAS DE SAÚDE</vt:lpstr>
      <vt:lpstr>POLÍTICAS PÚBLICAS</vt:lpstr>
      <vt:lpstr>Decisão política</vt:lpstr>
      <vt:lpstr>CICLO DE POLÍTICAS PÚBLICAS</vt:lpstr>
      <vt:lpstr>IMPLEMENTAÇÃO  DE POLÍTICAS PÚBLICAS</vt:lpstr>
      <vt:lpstr>Slide 6</vt:lpstr>
      <vt:lpstr>Por que as decisões são adiadas?</vt:lpstr>
      <vt:lpstr>Por que as decisões são adiadas?</vt:lpstr>
      <vt:lpstr>Slide 9</vt:lpstr>
      <vt:lpstr>IMPLEMENTAÇÃO  DE POLÍTICAS PÚBLICAS</vt:lpstr>
      <vt:lpstr>IMPLEMENTAÇÃO  DE POLÍTICAS PÚBLICAS</vt:lpstr>
      <vt:lpstr>IMPLEMENTAÇÃO  DE POLÍTICAS PÚBLICAS</vt:lpstr>
      <vt:lpstr>IMPLEMENTAÇÃO  DE POLÍTICAS PÚBLICAS</vt:lpstr>
      <vt:lpstr>IMPLEMENTAÇÃO  DE POLÍTICAS PÚBLICAS</vt:lpstr>
      <vt:lpstr>    Monitoramento </vt:lpstr>
      <vt:lpstr>  Avaliação </vt:lpstr>
      <vt:lpstr>     A REALIDADE É MUITO MAIS COMPLEXA </vt:lpstr>
      <vt:lpstr>Slide 18</vt:lpstr>
      <vt:lpstr>Slide 19</vt:lpstr>
      <vt:lpstr>Slide 20</vt:lpstr>
      <vt:lpstr>Slide 21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DE POLÍTICAS PÚBLICAS</dc:title>
  <dc:creator>Paulo</dc:creator>
  <cp:lastModifiedBy>Windows</cp:lastModifiedBy>
  <cp:revision>49</cp:revision>
  <dcterms:created xsi:type="dcterms:W3CDTF">2014-10-31T22:53:09Z</dcterms:created>
  <dcterms:modified xsi:type="dcterms:W3CDTF">2015-01-08T12:22:41Z</dcterms:modified>
</cp:coreProperties>
</file>